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21F743-D7D7-4B7C-BC18-3829223C04F8}">
  <a:tblStyle styleId="{A821F743-D7D7-4B7C-BC18-3829223C04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433a72a1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433a72a1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50c24c3ff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50c24c3ff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2b9d6261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e2b9d6261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4c1c3022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4c1c3022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2b9d6261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2b9d6261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b9d6261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2b9d6261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2b9d6261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2b9d6261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2b9d6261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2b9d6261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433a72a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433a72a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433a72a9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433a72a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433a72a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433a72a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4c558138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4c558138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433a72a9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433a72a9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4c558138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4c55813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4c55813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4c55813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2b55303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2b55303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4c1c3022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4c1c3022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433a72a91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433a72a9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2b553031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2b55303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433a72a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433a72a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433a72a1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433a72a1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433a72a1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433a72a1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50c24c3f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50c24c3f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433a72a1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433a72a1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8" y="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3600">
                <a:solidFill>
                  <a:srgbClr val="000000"/>
                </a:solidFill>
              </a:rPr>
              <a:t>Genome-Phenome analysis of neoplasm-related traits across the primate phylogeny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1754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595959"/>
                </a:solidFill>
              </a:rPr>
              <a:t>19</a:t>
            </a:r>
            <a:r>
              <a:rPr lang="ca" sz="2000">
                <a:solidFill>
                  <a:srgbClr val="595959"/>
                </a:solidFill>
              </a:rPr>
              <a:t>-07-2021</a:t>
            </a:r>
            <a:endParaRPr sz="2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700">
                <a:solidFill>
                  <a:srgbClr val="595959"/>
                </a:solidFill>
              </a:rPr>
              <a:t>Alejandro Valenzuela, David Juan, Gerard Muntané, Arcadi Navarro</a:t>
            </a:r>
            <a:endParaRPr sz="17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595959"/>
                </a:solidFill>
              </a:rPr>
              <a:t>Comparative and evolutionary genomics lab</a:t>
            </a:r>
            <a:endParaRPr sz="2000">
              <a:solidFill>
                <a:srgbClr val="595959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185" y="3962675"/>
            <a:ext cx="3371624" cy="10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1946100" y="174950"/>
            <a:ext cx="5251800" cy="588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ca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PGLS-based trait-association analysis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2386050" y="936775"/>
            <a:ext cx="43719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(Phylogenetic generalised least-squares, PGLS)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5080975" y="1475875"/>
            <a:ext cx="3767400" cy="26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 between a </a:t>
            </a:r>
            <a:r>
              <a:rPr lang="ca" sz="1700"/>
              <a:t>genomic </a:t>
            </a:r>
            <a:r>
              <a:rPr b="0" i="0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(in our ca</a:t>
            </a:r>
            <a:r>
              <a:rPr lang="ca" sz="1700"/>
              <a:t>se, </a:t>
            </a:r>
            <a:r>
              <a:rPr b="0" i="0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rates of protein evolution, measured as </a:t>
            </a:r>
            <a:r>
              <a:rPr b="1" i="0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root-to-tip dN/dS) </a:t>
            </a:r>
            <a:r>
              <a:rPr b="0" i="0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a trait response variable (</a:t>
            </a:r>
            <a:r>
              <a:rPr b="0" i="1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</a:t>
            </a:r>
            <a:r>
              <a:rPr b="0" i="0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neoplasia rate</a:t>
            </a:r>
            <a:r>
              <a:rPr i="0" lang="ca" sz="1700" u="none" cap="none" strike="noStrike">
                <a:solidFill>
                  <a:srgbClr val="000000"/>
                </a:solidFill>
              </a:rPr>
              <a:t>)</a:t>
            </a:r>
            <a:r>
              <a:rPr b="1" i="0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ca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across a phylogeny, controlling for non-independence of species data points.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34044" l="0" r="50054" t="3248"/>
          <a:stretch/>
        </p:blipFill>
        <p:spPr>
          <a:xfrm>
            <a:off x="893425" y="1444950"/>
            <a:ext cx="3767400" cy="348390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852325" y="4688225"/>
            <a:ext cx="4735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Muntané et al. (2018). </a:t>
            </a:r>
            <a:r>
              <a:rPr b="1" i="0" lang="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Biological processes modulating longevity across primates: A phylogenetic genome-phenome analysis</a:t>
            </a:r>
            <a:r>
              <a:rPr b="1" i="1" lang="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1" lang="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Molecular Biology and Evolution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5520200" y="3781550"/>
            <a:ext cx="306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+"/>
            </a:pPr>
            <a:r>
              <a:rPr b="1" i="1" lang="ca">
                <a:solidFill>
                  <a:srgbClr val="38761D"/>
                </a:solidFill>
              </a:rPr>
              <a:t>gene-trait correlations</a:t>
            </a:r>
            <a:endParaRPr b="1" i="1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400"/>
              <a:buChar char="-"/>
            </a:pPr>
            <a:r>
              <a:rPr b="1" i="1" lang="ca">
                <a:solidFill>
                  <a:srgbClr val="85200C"/>
                </a:solidFill>
              </a:rPr>
              <a:t>gene-trait correlations</a:t>
            </a:r>
            <a:endParaRPr b="1" i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5338" l="3585" r="50391" t="0"/>
          <a:stretch/>
        </p:blipFill>
        <p:spPr>
          <a:xfrm>
            <a:off x="378450" y="683700"/>
            <a:ext cx="2124999" cy="366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050" y="150075"/>
            <a:ext cx="5159939" cy="432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/>
          <p:nvPr/>
        </p:nvSpPr>
        <p:spPr>
          <a:xfrm>
            <a:off x="237500" y="206875"/>
            <a:ext cx="2977500" cy="611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600"/>
              <a:t>Malignancy proportion </a:t>
            </a:r>
            <a:r>
              <a:rPr lang="ca" sz="1600"/>
              <a:t>parametric p-values</a:t>
            </a:r>
            <a:endParaRPr i="1" sz="1300"/>
          </a:p>
        </p:txBody>
      </p:sp>
      <p:sp>
        <p:nvSpPr>
          <p:cNvPr id="149" name="Google Shape;149;p23"/>
          <p:cNvSpPr txBox="1"/>
          <p:nvPr/>
        </p:nvSpPr>
        <p:spPr>
          <a:xfrm>
            <a:off x="753550" y="4349950"/>
            <a:ext cx="174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/>
              <a:t>expected p-value (-log10 scale)</a:t>
            </a:r>
            <a:endParaRPr sz="800"/>
          </a:p>
        </p:txBody>
      </p:sp>
      <p:sp>
        <p:nvSpPr>
          <p:cNvPr id="150" name="Google Shape;150;p23"/>
          <p:cNvSpPr txBox="1"/>
          <p:nvPr/>
        </p:nvSpPr>
        <p:spPr>
          <a:xfrm rot="-5400000">
            <a:off x="-650400" y="2362925"/>
            <a:ext cx="174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/>
              <a:t>observed</a:t>
            </a:r>
            <a:r>
              <a:rPr lang="ca" sz="800"/>
              <a:t> p-value (-log10 scale)</a:t>
            </a:r>
            <a:endParaRPr sz="800"/>
          </a:p>
        </p:txBody>
      </p:sp>
      <p:sp>
        <p:nvSpPr>
          <p:cNvPr id="151" name="Google Shape;151;p23"/>
          <p:cNvSpPr txBox="1"/>
          <p:nvPr/>
        </p:nvSpPr>
        <p:spPr>
          <a:xfrm>
            <a:off x="3071600" y="2615225"/>
            <a:ext cx="102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 sz="800">
                <a:solidFill>
                  <a:srgbClr val="85200C"/>
                </a:solidFill>
              </a:rPr>
              <a:t>FDR &lt;0.05 threeshold</a:t>
            </a:r>
            <a:endParaRPr b="1" i="1" sz="800">
              <a:solidFill>
                <a:srgbClr val="85200C"/>
              </a:solidFill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614950" y="2847025"/>
            <a:ext cx="41727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58000" l="0" r="0" t="0"/>
          <a:stretch/>
        </p:blipFill>
        <p:spPr>
          <a:xfrm>
            <a:off x="4114800" y="2506550"/>
            <a:ext cx="3927685" cy="191265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4006125" y="3346900"/>
            <a:ext cx="4585800" cy="1036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4">
            <a:alphaModFix/>
          </a:blip>
          <a:srcRect b="5338" l="3585" r="50391" t="0"/>
          <a:stretch/>
        </p:blipFill>
        <p:spPr>
          <a:xfrm>
            <a:off x="483400" y="2448600"/>
            <a:ext cx="2135774" cy="2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/>
        </p:nvSpPr>
        <p:spPr>
          <a:xfrm>
            <a:off x="2089500" y="416700"/>
            <a:ext cx="4493100" cy="422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600"/>
              <a:t>Use of p</a:t>
            </a:r>
            <a:r>
              <a:rPr lang="ca" sz="1600"/>
              <a:t>ermu</a:t>
            </a:r>
            <a:r>
              <a:rPr b="1" lang="ca" sz="1600"/>
              <a:t>L</a:t>
            </a:r>
            <a:r>
              <a:rPr lang="ca" sz="1600"/>
              <a:t>ations</a:t>
            </a:r>
            <a:endParaRPr sz="600"/>
          </a:p>
        </p:txBody>
      </p:sp>
      <p:sp>
        <p:nvSpPr>
          <p:cNvPr id="161" name="Google Shape;161;p24"/>
          <p:cNvSpPr txBox="1"/>
          <p:nvPr/>
        </p:nvSpPr>
        <p:spPr>
          <a:xfrm>
            <a:off x="875225" y="4926175"/>
            <a:ext cx="16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/>
              <a:t>expected p-value (-log10 scale)</a:t>
            </a:r>
            <a:endParaRPr sz="800"/>
          </a:p>
        </p:txBody>
      </p:sp>
      <p:sp>
        <p:nvSpPr>
          <p:cNvPr id="162" name="Google Shape;162;p24"/>
          <p:cNvSpPr txBox="1"/>
          <p:nvPr/>
        </p:nvSpPr>
        <p:spPr>
          <a:xfrm rot="-5400000">
            <a:off x="-258500" y="3709776"/>
            <a:ext cx="105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/>
              <a:t>observed p-value (-log10 scale)</a:t>
            </a:r>
            <a:endParaRPr sz="800"/>
          </a:p>
        </p:txBody>
      </p:sp>
      <p:sp>
        <p:nvSpPr>
          <p:cNvPr id="163" name="Google Shape;163;p24"/>
          <p:cNvSpPr txBox="1"/>
          <p:nvPr/>
        </p:nvSpPr>
        <p:spPr>
          <a:xfrm>
            <a:off x="209550" y="1094250"/>
            <a:ext cx="8724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/>
              <a:t>For a given phylogenetic comparative method (PCM), such as PGLS, permulations allow to: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arenR"/>
            </a:pPr>
            <a:r>
              <a:rPr b="1" lang="ca" sz="1300"/>
              <a:t>explore the space</a:t>
            </a:r>
            <a:r>
              <a:rPr lang="ca" sz="1300"/>
              <a:t> of null expectation for p-values given a particular association method and a particular genomic dataset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arenR"/>
            </a:pPr>
            <a:r>
              <a:rPr b="1" lang="ca" sz="1300"/>
              <a:t>recalibrate</a:t>
            </a:r>
            <a:r>
              <a:rPr lang="ca" sz="1300"/>
              <a:t> original p-values obtaining </a:t>
            </a:r>
            <a:r>
              <a:rPr b="1" lang="ca" sz="1300">
                <a:solidFill>
                  <a:srgbClr val="BF9000"/>
                </a:solidFill>
              </a:rPr>
              <a:t>empirical p-values</a:t>
            </a:r>
            <a:r>
              <a:rPr lang="ca" sz="1300"/>
              <a:t>, reducing </a:t>
            </a:r>
            <a:r>
              <a:rPr i="1" lang="ca" sz="1300" u="sng"/>
              <a:t>overestimation</a:t>
            </a:r>
            <a:r>
              <a:rPr lang="ca" sz="1300"/>
              <a:t> or </a:t>
            </a:r>
            <a:r>
              <a:rPr i="1" lang="ca" sz="1300" u="sng"/>
              <a:t>underestimation</a:t>
            </a:r>
            <a:r>
              <a:rPr lang="ca" sz="1300"/>
              <a:t> of correlation significance due to PCM particularities</a:t>
            </a:r>
            <a:endParaRPr sz="1300"/>
          </a:p>
        </p:txBody>
      </p:sp>
      <p:sp>
        <p:nvSpPr>
          <p:cNvPr id="164" name="Google Shape;164;p24"/>
          <p:cNvSpPr/>
          <p:nvPr/>
        </p:nvSpPr>
        <p:spPr>
          <a:xfrm>
            <a:off x="751625" y="2571750"/>
            <a:ext cx="1754700" cy="30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800"/>
              <a:t>Malignancy proportion </a:t>
            </a:r>
            <a:r>
              <a:rPr lang="ca" sz="800"/>
              <a:t>parametric p-values</a:t>
            </a:r>
            <a:endParaRPr i="1" sz="800"/>
          </a:p>
        </p:txBody>
      </p:sp>
      <p:sp>
        <p:nvSpPr>
          <p:cNvPr id="165" name="Google Shape;165;p24"/>
          <p:cNvSpPr txBox="1"/>
          <p:nvPr/>
        </p:nvSpPr>
        <p:spPr>
          <a:xfrm>
            <a:off x="4116829" y="4443120"/>
            <a:ext cx="406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700">
                <a:solidFill>
                  <a:srgbClr val="000000"/>
                </a:solidFill>
              </a:rPr>
              <a:t>Elysia Saputra, Amanda Kowalczyk, Luisa Cusick, Nathan Clark, Maria Chikina, </a:t>
            </a:r>
            <a:r>
              <a:rPr b="1" lang="ca" sz="700">
                <a:solidFill>
                  <a:srgbClr val="000000"/>
                </a:solidFill>
              </a:rPr>
              <a:t>Phylogenetic Permulations:</a:t>
            </a:r>
            <a:r>
              <a:rPr lang="ca" sz="700">
                <a:solidFill>
                  <a:srgbClr val="000000"/>
                </a:solidFill>
              </a:rPr>
              <a:t> </a:t>
            </a:r>
            <a:r>
              <a:rPr b="1" lang="ca" sz="700">
                <a:solidFill>
                  <a:srgbClr val="000000"/>
                </a:solidFill>
              </a:rPr>
              <a:t>A Statistically Rigorous Approach to Measure Confidence in Associations in a Phylogenetic Context</a:t>
            </a:r>
            <a:r>
              <a:rPr lang="ca" sz="700">
                <a:solidFill>
                  <a:srgbClr val="000000"/>
                </a:solidFill>
              </a:rPr>
              <a:t>, </a:t>
            </a:r>
            <a:r>
              <a:rPr i="1" lang="ca" sz="700">
                <a:solidFill>
                  <a:srgbClr val="000000"/>
                </a:solidFill>
              </a:rPr>
              <a:t>Molecular Biology and Evolution</a:t>
            </a:r>
            <a:r>
              <a:rPr lang="ca" sz="700">
                <a:solidFill>
                  <a:srgbClr val="000000"/>
                </a:solidFill>
              </a:rPr>
              <a:t>, Volume 38, Issue 7, July 2021, Pages 3004–3021</a:t>
            </a:r>
            <a:endParaRPr sz="700"/>
          </a:p>
        </p:txBody>
      </p:sp>
      <p:cxnSp>
        <p:nvCxnSpPr>
          <p:cNvPr id="166" name="Google Shape;166;p24"/>
          <p:cNvCxnSpPr/>
          <p:nvPr/>
        </p:nvCxnSpPr>
        <p:spPr>
          <a:xfrm>
            <a:off x="2883250" y="3832275"/>
            <a:ext cx="753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300" y="0"/>
            <a:ext cx="4761451" cy="41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4080750" y="4406850"/>
            <a:ext cx="4875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146 genes with </a:t>
            </a:r>
            <a:r>
              <a:rPr b="1" i="1" lang="ca">
                <a:solidFill>
                  <a:srgbClr val="BF9000"/>
                </a:solidFill>
              </a:rPr>
              <a:t>permuLation p-value &lt;0.05</a:t>
            </a:r>
            <a:r>
              <a:rPr lang="ca"/>
              <a:t> &amp; </a:t>
            </a:r>
            <a:r>
              <a:rPr b="1" i="1" lang="ca">
                <a:solidFill>
                  <a:srgbClr val="980000"/>
                </a:solidFill>
              </a:rPr>
              <a:t>parametric PGLS p-val &lt;0.05</a:t>
            </a:r>
            <a:r>
              <a:rPr lang="ca" sz="1500"/>
              <a:t> </a:t>
            </a:r>
            <a:r>
              <a:rPr lang="ca" sz="900"/>
              <a:t>(28.46% all nominally significant p-values)</a:t>
            </a:r>
            <a:endParaRPr sz="900"/>
          </a:p>
        </p:txBody>
      </p:sp>
      <p:sp>
        <p:nvSpPr>
          <p:cNvPr id="173" name="Google Shape;173;p25"/>
          <p:cNvSpPr txBox="1"/>
          <p:nvPr/>
        </p:nvSpPr>
        <p:spPr>
          <a:xfrm>
            <a:off x="296250" y="211150"/>
            <a:ext cx="4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296250" y="459625"/>
            <a:ext cx="2900400" cy="497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600"/>
              <a:t>Malignancy proportion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ca" sz="1300"/>
              <a:t>permulated regressions</a:t>
            </a:r>
            <a:endParaRPr i="1" sz="1300"/>
          </a:p>
        </p:txBody>
      </p:sp>
      <p:sp>
        <p:nvSpPr>
          <p:cNvPr id="175" name="Google Shape;175;p25"/>
          <p:cNvSpPr txBox="1"/>
          <p:nvPr/>
        </p:nvSpPr>
        <p:spPr>
          <a:xfrm>
            <a:off x="6728100" y="428475"/>
            <a:ext cx="204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/>
              <a:t>permuLations for nominally significant SNPs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1000"/>
              <a:t>parametric PGLS p-value &lt; 0.05</a:t>
            </a:r>
            <a:endParaRPr i="1" sz="1000"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29625"/>
            <a:ext cx="3530725" cy="29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955575" y="4019225"/>
            <a:ext cx="267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 sz="900">
                <a:solidFill>
                  <a:srgbClr val="CFE2F3"/>
                </a:solidFill>
                <a:highlight>
                  <a:schemeClr val="dk1"/>
                </a:highlight>
              </a:rPr>
              <a:t>permuLation p-value</a:t>
            </a:r>
            <a:r>
              <a:rPr b="1" i="1" lang="ca" sz="900">
                <a:solidFill>
                  <a:srgbClr val="CFE2F3"/>
                </a:solidFill>
                <a:highlight>
                  <a:schemeClr val="dk1"/>
                </a:highlight>
              </a:rPr>
              <a:t> &lt;0.05 threeshold</a:t>
            </a:r>
            <a:endParaRPr b="1" i="1" sz="900">
              <a:solidFill>
                <a:srgbClr val="CFE2F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26" y="2117800"/>
            <a:ext cx="1910724" cy="30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296250" y="211150"/>
            <a:ext cx="4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/>
        </p:nvSpPr>
        <p:spPr>
          <a:xfrm>
            <a:off x="267938" y="1342975"/>
            <a:ext cx="36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"/>
              <a:t>Panther pathway enrichment</a:t>
            </a:r>
            <a:endParaRPr i="1"/>
          </a:p>
        </p:txBody>
      </p:sp>
      <p:sp>
        <p:nvSpPr>
          <p:cNvPr id="185" name="Google Shape;185;p26"/>
          <p:cNvSpPr txBox="1"/>
          <p:nvPr/>
        </p:nvSpPr>
        <p:spPr>
          <a:xfrm>
            <a:off x="5489150" y="3867100"/>
            <a:ext cx="27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>
                <a:solidFill>
                  <a:srgbClr val="BF9000"/>
                </a:solidFill>
              </a:rPr>
              <a:t>permulated</a:t>
            </a:r>
            <a:r>
              <a:rPr b="1" i="1" lang="ca">
                <a:solidFill>
                  <a:srgbClr val="BF9000"/>
                </a:solidFill>
              </a:rPr>
              <a:t> set p&lt;0.05</a:t>
            </a:r>
            <a:endParaRPr b="1" i="1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186" name="Google Shape;186;p26"/>
          <p:cNvSpPr txBox="1"/>
          <p:nvPr/>
        </p:nvSpPr>
        <p:spPr>
          <a:xfrm>
            <a:off x="106575" y="1601250"/>
            <a:ext cx="27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ca">
                <a:solidFill>
                  <a:srgbClr val="980000"/>
                </a:solidFill>
              </a:rPr>
              <a:t>parametric PGLS p-val &lt;0.05</a:t>
            </a:r>
            <a:endParaRPr i="1"/>
          </a:p>
        </p:txBody>
      </p:sp>
      <p:sp>
        <p:nvSpPr>
          <p:cNvPr id="187" name="Google Shape;187;p26"/>
          <p:cNvSpPr/>
          <p:nvPr/>
        </p:nvSpPr>
        <p:spPr>
          <a:xfrm>
            <a:off x="296250" y="459625"/>
            <a:ext cx="2900400" cy="497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600"/>
              <a:t>Malignancy proportion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ca" sz="1300"/>
              <a:t>functional enrichment</a:t>
            </a:r>
            <a:endParaRPr i="1" sz="1300"/>
          </a:p>
        </p:txBody>
      </p:sp>
      <p:sp>
        <p:nvSpPr>
          <p:cNvPr id="188" name="Google Shape;188;p26"/>
          <p:cNvSpPr txBox="1"/>
          <p:nvPr/>
        </p:nvSpPr>
        <p:spPr>
          <a:xfrm>
            <a:off x="3330725" y="428475"/>
            <a:ext cx="570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1200"/>
              <a:t>WebGestalt functional enrichment</a:t>
            </a:r>
            <a:r>
              <a:rPr lang="ca" sz="1200"/>
              <a:t> was used for</a:t>
            </a:r>
            <a:r>
              <a:rPr b="1" lang="ca" sz="1200">
                <a:solidFill>
                  <a:srgbClr val="85200C"/>
                </a:solidFill>
              </a:rPr>
              <a:t> parametric significant p-values</a:t>
            </a:r>
            <a:r>
              <a:rPr lang="ca" sz="1200"/>
              <a:t> and Gorilla Enrichment for the reduction to </a:t>
            </a:r>
            <a:r>
              <a:rPr b="1" lang="ca" sz="1200">
                <a:solidFill>
                  <a:srgbClr val="BF9000"/>
                </a:solidFill>
              </a:rPr>
              <a:t>permulated significant p-values</a:t>
            </a:r>
            <a:endParaRPr b="1" sz="1200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850" y="1087074"/>
            <a:ext cx="7352750" cy="17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5">
            <a:alphaModFix/>
          </a:blip>
          <a:srcRect b="41138" l="0" r="61392" t="18016"/>
          <a:stretch/>
        </p:blipFill>
        <p:spPr>
          <a:xfrm>
            <a:off x="3095550" y="2905000"/>
            <a:ext cx="1680574" cy="2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5809" l="3403" r="52674" t="7089"/>
          <a:stretch/>
        </p:blipFill>
        <p:spPr>
          <a:xfrm>
            <a:off x="237500" y="817750"/>
            <a:ext cx="2207126" cy="367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150" y="152400"/>
            <a:ext cx="576880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237500" y="206875"/>
            <a:ext cx="2900400" cy="497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600"/>
              <a:t>Neoplasy prevalence</a:t>
            </a:r>
            <a:endParaRPr i="1" sz="1300"/>
          </a:p>
        </p:txBody>
      </p:sp>
      <p:grpSp>
        <p:nvGrpSpPr>
          <p:cNvPr id="198" name="Google Shape;198;p27"/>
          <p:cNvGrpSpPr/>
          <p:nvPr/>
        </p:nvGrpSpPr>
        <p:grpSpPr>
          <a:xfrm>
            <a:off x="4648675" y="200450"/>
            <a:ext cx="4057901" cy="4288526"/>
            <a:chOff x="4648675" y="200450"/>
            <a:chExt cx="4057901" cy="4288526"/>
          </a:xfrm>
        </p:grpSpPr>
        <p:pic>
          <p:nvPicPr>
            <p:cNvPr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35973" l="23502" r="26459" t="38965"/>
            <a:stretch/>
          </p:blipFill>
          <p:spPr>
            <a:xfrm>
              <a:off x="4648675" y="3199950"/>
              <a:ext cx="4057901" cy="128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/>
            <p:nvPr/>
          </p:nvSpPr>
          <p:spPr>
            <a:xfrm>
              <a:off x="5473300" y="200450"/>
              <a:ext cx="659100" cy="659100"/>
            </a:xfrm>
            <a:prstGeom prst="ellipse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1" name="Google Shape;201;p27"/>
            <p:cNvCxnSpPr>
              <a:stCxn id="199" idx="0"/>
              <a:endCxn id="200" idx="4"/>
            </p:cNvCxnSpPr>
            <p:nvPr/>
          </p:nvCxnSpPr>
          <p:spPr>
            <a:xfrm rot="10800000">
              <a:off x="5802825" y="859650"/>
              <a:ext cx="874800" cy="23403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50" y="2025325"/>
            <a:ext cx="3538981" cy="311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325" y="12725"/>
            <a:ext cx="5021674" cy="38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4198875" y="4179375"/>
            <a:ext cx="485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134</a:t>
            </a:r>
            <a:r>
              <a:rPr lang="ca"/>
              <a:t> genes with </a:t>
            </a:r>
            <a:r>
              <a:rPr b="1" i="1" lang="ca">
                <a:solidFill>
                  <a:srgbClr val="BF9000"/>
                </a:solidFill>
              </a:rPr>
              <a:t>permuLation p-value &lt;0.05</a:t>
            </a:r>
            <a:r>
              <a:rPr lang="ca"/>
              <a:t> &amp; </a:t>
            </a:r>
            <a:r>
              <a:rPr b="1" i="1" lang="ca">
                <a:solidFill>
                  <a:srgbClr val="980000"/>
                </a:solidFill>
              </a:rPr>
              <a:t>parametric PGLS p-val &lt;0.05</a:t>
            </a:r>
            <a:r>
              <a:rPr lang="ca"/>
              <a:t> </a:t>
            </a:r>
            <a:r>
              <a:rPr lang="ca" sz="1300"/>
              <a:t>(11.42% all nominally significant p-values)</a:t>
            </a:r>
            <a:endParaRPr sz="1300"/>
          </a:p>
        </p:txBody>
      </p:sp>
      <p:sp>
        <p:nvSpPr>
          <p:cNvPr id="209" name="Google Shape;209;p28"/>
          <p:cNvSpPr/>
          <p:nvPr/>
        </p:nvSpPr>
        <p:spPr>
          <a:xfrm>
            <a:off x="237500" y="206875"/>
            <a:ext cx="2900400" cy="61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600"/>
              <a:t>Neoplasy prevalence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ca" sz="1300">
                <a:solidFill>
                  <a:schemeClr val="dk1"/>
                </a:solidFill>
              </a:rPr>
              <a:t>permulated associations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  <p:sp>
        <p:nvSpPr>
          <p:cNvPr id="210" name="Google Shape;210;p28"/>
          <p:cNvSpPr txBox="1"/>
          <p:nvPr/>
        </p:nvSpPr>
        <p:spPr>
          <a:xfrm>
            <a:off x="6938175" y="249450"/>
            <a:ext cx="204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/>
              <a:t>permuLations for nominally significant SNPs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1000"/>
              <a:t>parametric PGLS p-value &lt; 0.05</a:t>
            </a:r>
            <a:endParaRPr i="1" sz="1000"/>
          </a:p>
        </p:txBody>
      </p:sp>
      <p:sp>
        <p:nvSpPr>
          <p:cNvPr id="211" name="Google Shape;211;p28"/>
          <p:cNvSpPr txBox="1"/>
          <p:nvPr/>
        </p:nvSpPr>
        <p:spPr>
          <a:xfrm>
            <a:off x="955575" y="4019225"/>
            <a:ext cx="267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 sz="900">
                <a:solidFill>
                  <a:srgbClr val="CFE2F3"/>
                </a:solidFill>
                <a:highlight>
                  <a:schemeClr val="dk1"/>
                </a:highlight>
              </a:rPr>
              <a:t>permuLation p-value &lt;0.05 threeshold</a:t>
            </a:r>
            <a:endParaRPr b="1" i="1" sz="900">
              <a:solidFill>
                <a:srgbClr val="CFE2F3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/>
        </p:nvSpPr>
        <p:spPr>
          <a:xfrm>
            <a:off x="2325000" y="4637475"/>
            <a:ext cx="27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>
            <a:off x="237500" y="129000"/>
            <a:ext cx="2900400" cy="57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600"/>
              <a:t>Neoplasy prevalence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ca" sz="1300">
                <a:solidFill>
                  <a:schemeClr val="dk1"/>
                </a:solidFill>
              </a:rPr>
              <a:t>functional enrichment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  <p:sp>
        <p:nvSpPr>
          <p:cNvPr id="218" name="Google Shape;218;p29"/>
          <p:cNvSpPr txBox="1"/>
          <p:nvPr/>
        </p:nvSpPr>
        <p:spPr>
          <a:xfrm>
            <a:off x="4926688" y="365025"/>
            <a:ext cx="36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"/>
              <a:t>Panther pathway enrichment</a:t>
            </a:r>
            <a:endParaRPr i="1"/>
          </a:p>
        </p:txBody>
      </p:sp>
      <p:sp>
        <p:nvSpPr>
          <p:cNvPr id="219" name="Google Shape;219;p29"/>
          <p:cNvSpPr txBox="1"/>
          <p:nvPr/>
        </p:nvSpPr>
        <p:spPr>
          <a:xfrm>
            <a:off x="4765325" y="623300"/>
            <a:ext cx="27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>
                <a:solidFill>
                  <a:srgbClr val="980000"/>
                </a:solidFill>
              </a:rPr>
              <a:t>parametric PGLS p-val &lt;0.05</a:t>
            </a:r>
            <a:endParaRPr i="1"/>
          </a:p>
        </p:txBody>
      </p:sp>
      <p:sp>
        <p:nvSpPr>
          <p:cNvPr id="220" name="Google Shape;220;p29"/>
          <p:cNvSpPr txBox="1"/>
          <p:nvPr/>
        </p:nvSpPr>
        <p:spPr>
          <a:xfrm>
            <a:off x="1772700" y="3741075"/>
            <a:ext cx="27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>
                <a:solidFill>
                  <a:srgbClr val="BF9000"/>
                </a:solidFill>
              </a:rPr>
              <a:t>permulated set p&lt;0.05</a:t>
            </a:r>
            <a:endParaRPr b="1" i="1"/>
          </a:p>
        </p:txBody>
      </p:sp>
      <p:pic>
        <p:nvPicPr>
          <p:cNvPr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25" y="1096775"/>
            <a:ext cx="7214198" cy="180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56500"/>
            <a:ext cx="1854300" cy="42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 b="5150" l="3297" r="51465" t="0"/>
          <a:stretch/>
        </p:blipFill>
        <p:spPr>
          <a:xfrm>
            <a:off x="277350" y="969900"/>
            <a:ext cx="1965124" cy="345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150" y="152400"/>
            <a:ext cx="576880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/>
          <p:nvPr/>
        </p:nvSpPr>
        <p:spPr>
          <a:xfrm>
            <a:off x="237500" y="206875"/>
            <a:ext cx="2900400" cy="497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600"/>
              <a:t>Benignancy proportion</a:t>
            </a:r>
            <a:endParaRPr i="1"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/>
        </p:nvSpPr>
        <p:spPr>
          <a:xfrm>
            <a:off x="3683450" y="4331775"/>
            <a:ext cx="524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420</a:t>
            </a:r>
            <a:r>
              <a:rPr lang="ca"/>
              <a:t> genes with </a:t>
            </a:r>
            <a:r>
              <a:rPr b="1" i="1" lang="ca">
                <a:solidFill>
                  <a:srgbClr val="BF9000"/>
                </a:solidFill>
              </a:rPr>
              <a:t>permuLation p-value &lt;0.05</a:t>
            </a:r>
            <a:r>
              <a:rPr lang="ca"/>
              <a:t> &amp; </a:t>
            </a:r>
            <a:r>
              <a:rPr b="1" i="1" lang="ca">
                <a:solidFill>
                  <a:srgbClr val="980000"/>
                </a:solidFill>
              </a:rPr>
              <a:t>parametric PGLS p-val &lt;0.05</a:t>
            </a:r>
            <a:r>
              <a:rPr lang="ca"/>
              <a:t> </a:t>
            </a:r>
            <a:r>
              <a:rPr lang="ca" sz="1200"/>
              <a:t>(13.57% all nominally significant p-values)</a:t>
            </a:r>
            <a:endParaRPr sz="1200"/>
          </a:p>
        </p:txBody>
      </p:sp>
      <p:sp>
        <p:nvSpPr>
          <p:cNvPr id="235" name="Google Shape;235;p31"/>
          <p:cNvSpPr txBox="1"/>
          <p:nvPr/>
        </p:nvSpPr>
        <p:spPr>
          <a:xfrm>
            <a:off x="2014950" y="1885625"/>
            <a:ext cx="5377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2191875" y="1923550"/>
            <a:ext cx="12195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237500" y="206875"/>
            <a:ext cx="2900400" cy="61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600"/>
              <a:t>Benignancy proportion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300"/>
              <a:t>permulated </a:t>
            </a:r>
            <a:r>
              <a:rPr lang="ca" sz="1300"/>
              <a:t>...</a:t>
            </a:r>
            <a:r>
              <a:rPr lang="ca" sz="1300"/>
              <a:t>.</a:t>
            </a:r>
            <a:endParaRPr sz="1300"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7350" y="0"/>
            <a:ext cx="4723050" cy="416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28253"/>
            <a:ext cx="3476174" cy="306284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/>
        </p:nvSpPr>
        <p:spPr>
          <a:xfrm>
            <a:off x="955575" y="4019225"/>
            <a:ext cx="267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 sz="900">
                <a:solidFill>
                  <a:srgbClr val="CFE2F3"/>
                </a:solidFill>
                <a:highlight>
                  <a:schemeClr val="dk1"/>
                </a:highlight>
              </a:rPr>
              <a:t>permuLation p-value &lt;0.05 threeshold</a:t>
            </a:r>
            <a:endParaRPr b="1" i="1" sz="900">
              <a:solidFill>
                <a:srgbClr val="CFE2F3"/>
              </a:solidFill>
              <a:highlight>
                <a:schemeClr val="dk1"/>
              </a:highlight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6938175" y="249450"/>
            <a:ext cx="2042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/>
              <a:t>permuLations for nominally significant SNPs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1000"/>
              <a:t>parametric PGLS p-value &lt; 0.05</a:t>
            </a:r>
            <a:endParaRPr i="1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80200" y="210375"/>
            <a:ext cx="6957000" cy="52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300"/>
              <a:t>Neoplasm proportions </a:t>
            </a:r>
            <a:r>
              <a:rPr lang="ca" sz="2300"/>
              <a:t>as phenotypes of interest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77925" y="1010075"/>
            <a:ext cx="3526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7925" y="1259500"/>
            <a:ext cx="332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80200" y="1101250"/>
            <a:ext cx="58050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/>
              <a:t>Started working with 3 main clusters of neoplasm rates: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98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980000"/>
                </a:solidFill>
              </a:rPr>
              <a:t>A) General Neoplasy</a:t>
            </a:r>
            <a:endParaRPr b="1" sz="1300">
              <a:solidFill>
                <a:srgbClr val="98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solidFill>
                  <a:srgbClr val="980000"/>
                </a:solidFill>
              </a:rPr>
              <a:t>B) Malignancy</a:t>
            </a:r>
            <a:endParaRPr b="1" sz="1300">
              <a:solidFill>
                <a:srgbClr val="98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rgbClr val="980000"/>
                </a:solidFill>
              </a:rPr>
              <a:t>C) Benignancy</a:t>
            </a:r>
            <a:endParaRPr b="1" sz="13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5" name="Google Shape;65;p14"/>
          <p:cNvSpPr txBox="1"/>
          <p:nvPr/>
        </p:nvSpPr>
        <p:spPr>
          <a:xfrm>
            <a:off x="345700" y="2307850"/>
            <a:ext cx="4366200" cy="14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>
                <a:solidFill>
                  <a:srgbClr val="000000"/>
                </a:solidFill>
              </a:rPr>
              <a:t>We focus on </a:t>
            </a:r>
            <a:r>
              <a:rPr b="1" lang="ca" sz="1300">
                <a:solidFill>
                  <a:srgbClr val="000000"/>
                </a:solidFill>
              </a:rPr>
              <a:t>protein-coding regions</a:t>
            </a:r>
            <a:r>
              <a:rPr lang="ca" sz="1300"/>
              <a:t> and the</a:t>
            </a:r>
            <a:r>
              <a:rPr lang="ca" sz="1300">
                <a:solidFill>
                  <a:srgbClr val="000000"/>
                </a:solidFill>
              </a:rPr>
              <a:t> search for correlations between rates of protein evolution and the</a:t>
            </a:r>
            <a:r>
              <a:rPr lang="ca" sz="1300"/>
              <a:t>se </a:t>
            </a:r>
            <a:r>
              <a:rPr lang="ca" sz="1300">
                <a:solidFill>
                  <a:srgbClr val="000000"/>
                </a:solidFill>
              </a:rPr>
              <a:t>traits, using</a:t>
            </a:r>
            <a:r>
              <a:rPr lang="ca" sz="1300"/>
              <a:t> </a:t>
            </a:r>
            <a:r>
              <a:rPr b="1" lang="ca" sz="1300">
                <a:solidFill>
                  <a:srgbClr val="000000"/>
                </a:solidFill>
              </a:rPr>
              <a:t>Phylogenetic-Generalized 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solidFill>
                  <a:srgbClr val="000000"/>
                </a:solidFill>
              </a:rPr>
              <a:t>Least Squares (PGLS)</a:t>
            </a:r>
            <a:r>
              <a:rPr b="1" lang="ca" sz="1300"/>
              <a:t>.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300"/>
              <a:t>We use a new dataset, with means from species with 10 or more observations.</a:t>
            </a:r>
            <a:endParaRPr sz="13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21937" r="13558" t="8734"/>
          <a:stretch/>
        </p:blipFill>
        <p:spPr>
          <a:xfrm>
            <a:off x="4711800" y="1166450"/>
            <a:ext cx="4432201" cy="39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5632775" y="2195450"/>
            <a:ext cx="487800" cy="456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120575" y="2652050"/>
            <a:ext cx="428700" cy="377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6475400" y="2980450"/>
            <a:ext cx="3105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6187175" y="2321100"/>
            <a:ext cx="7245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6085200" y="2192900"/>
            <a:ext cx="3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980000"/>
                </a:solidFill>
              </a:rPr>
              <a:t>A</a:t>
            </a:r>
            <a:endParaRPr b="1" sz="1800">
              <a:solidFill>
                <a:srgbClr val="980000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549275" y="2571750"/>
            <a:ext cx="3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980000"/>
                </a:solidFill>
              </a:rPr>
              <a:t>B</a:t>
            </a:r>
            <a:endParaRPr b="1" sz="2200">
              <a:solidFill>
                <a:srgbClr val="980000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785900" y="2904100"/>
            <a:ext cx="3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980000"/>
                </a:solidFill>
              </a:rPr>
              <a:t>C</a:t>
            </a:r>
            <a:endParaRPr b="1"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/>
        </p:nvSpPr>
        <p:spPr>
          <a:xfrm>
            <a:off x="2014950" y="1885625"/>
            <a:ext cx="53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2191875" y="1923550"/>
            <a:ext cx="12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026" y="202850"/>
            <a:ext cx="3560100" cy="46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4728500" y="3113700"/>
            <a:ext cx="27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>
                <a:solidFill>
                  <a:srgbClr val="BF9000"/>
                </a:solidFill>
              </a:rPr>
              <a:t>permulated set p&lt;0.05</a:t>
            </a:r>
            <a:endParaRPr b="1" i="1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/>
        </p:nvSpPr>
        <p:spPr>
          <a:xfrm>
            <a:off x="277350" y="150075"/>
            <a:ext cx="24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Malignancy proportion</a:t>
            </a:r>
            <a:endParaRPr b="1"/>
          </a:p>
        </p:txBody>
      </p:sp>
      <p:graphicFrame>
        <p:nvGraphicFramePr>
          <p:cNvPr id="255" name="Google Shape;255;p33"/>
          <p:cNvGraphicFramePr/>
          <p:nvPr/>
        </p:nvGraphicFramePr>
        <p:xfrm>
          <a:off x="582100" y="25717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{A821F743-D7D7-4B7C-BC18-3829223C04F8}</a:tableStyleId>
              </a:tblPr>
              <a:tblGrid>
                <a:gridCol w="1670625"/>
                <a:gridCol w="1779250"/>
                <a:gridCol w="1452825"/>
                <a:gridCol w="1362800"/>
                <a:gridCol w="1734000"/>
              </a:tblGrid>
              <a:tr h="3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a" sz="1300"/>
                        <a:t>Category</a:t>
                      </a:r>
                      <a:endParaRPr b="1" i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a" sz="1300"/>
                        <a:t>Prop SNPs</a:t>
                      </a:r>
                      <a:endParaRPr b="1" i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ca" sz="1300"/>
                        <a:t>Prop h2</a:t>
                      </a:r>
                      <a:endParaRPr b="1" i="1"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1" sz="17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a" sz="1300"/>
                        <a:t>Enrichment</a:t>
                      </a:r>
                      <a:endParaRPr b="1" i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ca" sz="1300"/>
                        <a:t>Enrichment_p</a:t>
                      </a:r>
                      <a:endParaRPr b="1" i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56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PGLS p &lt; 0.05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2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0.0738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2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0.1482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2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2.009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2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/>
                        <a:t>0.0898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F2F8"/>
                    </a:solidFill>
                  </a:tcPr>
                </a:tc>
              </a:tr>
            </a:tbl>
          </a:graphicData>
        </a:graphic>
      </p:graphicFrame>
      <p:sp>
        <p:nvSpPr>
          <p:cNvPr id="256" name="Google Shape;256;p33"/>
          <p:cNvSpPr txBox="1"/>
          <p:nvPr/>
        </p:nvSpPr>
        <p:spPr>
          <a:xfrm>
            <a:off x="397350" y="1449650"/>
            <a:ext cx="312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1300">
                <a:solidFill>
                  <a:schemeClr val="dk1"/>
                </a:solidFill>
              </a:rPr>
              <a:t>Cancers diagnosed by doctor: </a:t>
            </a:r>
            <a:r>
              <a:rPr lang="ca" sz="1300">
                <a:solidFill>
                  <a:schemeClr val="dk1"/>
                </a:solidFill>
              </a:rPr>
              <a:t>Malignant, primary site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300">
                <a:solidFill>
                  <a:schemeClr val="dk1"/>
                </a:solidFill>
              </a:rPr>
              <a:t>(</a:t>
            </a:r>
            <a:r>
              <a:rPr lang="ca" sz="1100">
                <a:solidFill>
                  <a:schemeClr val="dk1"/>
                </a:solidFill>
              </a:rPr>
              <a:t>GWAS Atlas ID: 3329</a:t>
            </a:r>
            <a:r>
              <a:rPr lang="ca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2252725" y="4293100"/>
            <a:ext cx="51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>
                <a:solidFill>
                  <a:schemeClr val="dk1"/>
                </a:solidFill>
              </a:rPr>
              <a:t>Next in the todo list: l</a:t>
            </a:r>
            <a:r>
              <a:rPr i="1" lang="ca">
                <a:solidFill>
                  <a:schemeClr val="dk1"/>
                </a:solidFill>
              </a:rPr>
              <a:t>ook for other cancer GWASes and more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237500" y="129000"/>
            <a:ext cx="2900400" cy="57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>
                <a:solidFill>
                  <a:schemeClr val="dk1"/>
                </a:solidFill>
              </a:rPr>
              <a:t>Malignancy proportion  </a:t>
            </a:r>
            <a:r>
              <a:rPr i="1" lang="ca" sz="1300">
                <a:solidFill>
                  <a:schemeClr val="dk1"/>
                </a:solidFill>
              </a:rPr>
              <a:t>partitioned heritability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876" y="550281"/>
            <a:ext cx="4257475" cy="183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/>
          <p:nvPr/>
        </p:nvSpPr>
        <p:spPr>
          <a:xfrm>
            <a:off x="237500" y="129000"/>
            <a:ext cx="2900400" cy="575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700">
                <a:solidFill>
                  <a:schemeClr val="dk1"/>
                </a:solidFill>
              </a:rPr>
              <a:t>Next steps</a:t>
            </a:r>
            <a:endParaRPr i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</p:txBody>
      </p:sp>
      <p:sp>
        <p:nvSpPr>
          <p:cNvPr id="265" name="Google Shape;265;p34"/>
          <p:cNvSpPr txBox="1"/>
          <p:nvPr/>
        </p:nvSpPr>
        <p:spPr>
          <a:xfrm>
            <a:off x="318750" y="1115625"/>
            <a:ext cx="7577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 sz="1600">
                <a:solidFill>
                  <a:schemeClr val="dk1"/>
                </a:solidFill>
              </a:rPr>
              <a:t>Incorporate </a:t>
            </a:r>
            <a:r>
              <a:rPr b="1" lang="ca" sz="1600">
                <a:solidFill>
                  <a:schemeClr val="dk1"/>
                </a:solidFill>
              </a:rPr>
              <a:t>Convergent Amino Acid Substitutions (CAAS) </a:t>
            </a:r>
            <a:r>
              <a:rPr lang="ca" sz="1600">
                <a:solidFill>
                  <a:schemeClr val="dk1"/>
                </a:solidFill>
              </a:rPr>
              <a:t>between extreme species for the traits related to neoplasm proportions studied here and the available protein-coding alignments </a:t>
            </a:r>
            <a:r>
              <a:rPr i="1" lang="ca" sz="1600">
                <a:solidFill>
                  <a:schemeClr val="dk1"/>
                </a:solidFill>
              </a:rPr>
              <a:t>(currently working with their validation)</a:t>
            </a:r>
            <a:r>
              <a:rPr lang="ca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Look for more </a:t>
            </a:r>
            <a:r>
              <a:rPr b="1" lang="ca" sz="1600"/>
              <a:t>n</a:t>
            </a:r>
            <a:r>
              <a:rPr b="1" lang="ca" sz="1600"/>
              <a:t>eoplasm-related summary statistics from human GWAS</a:t>
            </a:r>
            <a:r>
              <a:rPr lang="ca" sz="1600"/>
              <a:t> and ascertain the proportions of heritability explained by of our validated genesets.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a" sz="1600"/>
              <a:t>Of course, to do what Carlos just suggested...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/>
              <a:t> 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/>
        </p:nvSpPr>
        <p:spPr>
          <a:xfrm>
            <a:off x="581350" y="2299600"/>
            <a:ext cx="35265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5"/>
          <p:cNvSpPr txBox="1"/>
          <p:nvPr/>
        </p:nvSpPr>
        <p:spPr>
          <a:xfrm>
            <a:off x="581350" y="2549025"/>
            <a:ext cx="33288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123750" y="1153000"/>
            <a:ext cx="33957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/>
              <a:t>Comparative and </a:t>
            </a:r>
            <a:endParaRPr b="1"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500"/>
              <a:t>Evolutionary Genomics Lab</a:t>
            </a:r>
            <a:endParaRPr b="1"/>
          </a:p>
        </p:txBody>
      </p:sp>
      <p:pic>
        <p:nvPicPr>
          <p:cNvPr id="273" name="Google Shape;273;p35"/>
          <p:cNvPicPr preferRelativeResize="0"/>
          <p:nvPr/>
        </p:nvPicPr>
        <p:blipFill rotWithShape="1">
          <a:blip r:embed="rId3">
            <a:alphaModFix/>
          </a:blip>
          <a:srcRect b="47567" l="42384" r="47245" t="36808"/>
          <a:stretch/>
        </p:blipFill>
        <p:spPr>
          <a:xfrm>
            <a:off x="1957175" y="2409200"/>
            <a:ext cx="1294450" cy="11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 rotWithShape="1">
          <a:blip r:embed="rId3">
            <a:alphaModFix/>
          </a:blip>
          <a:srcRect b="23703" l="29650" r="59217" t="64868"/>
          <a:stretch/>
        </p:blipFill>
        <p:spPr>
          <a:xfrm>
            <a:off x="3762900" y="2532187"/>
            <a:ext cx="1557548" cy="90864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/>
          <p:nvPr/>
        </p:nvSpPr>
        <p:spPr>
          <a:xfrm>
            <a:off x="555300" y="334925"/>
            <a:ext cx="2545500" cy="419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ca" sz="1800"/>
              <a:t>Acknowledgements</a:t>
            </a:r>
            <a:endParaRPr i="0" sz="1800" u="none" cap="none" strike="noStrike">
              <a:solidFill>
                <a:srgbClr val="000000"/>
              </a:solidFill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2030950" y="3679050"/>
            <a:ext cx="1146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900"/>
              <a:t>Gerard Muntané</a:t>
            </a:r>
            <a:endParaRPr b="1" sz="900"/>
          </a:p>
        </p:txBody>
      </p:sp>
      <p:sp>
        <p:nvSpPr>
          <p:cNvPr id="277" name="Google Shape;277;p35"/>
          <p:cNvSpPr txBox="1"/>
          <p:nvPr/>
        </p:nvSpPr>
        <p:spPr>
          <a:xfrm>
            <a:off x="3896875" y="3465388"/>
            <a:ext cx="1294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900"/>
              <a:t>Arcadi Navarro</a:t>
            </a:r>
            <a:endParaRPr b="1" sz="900"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723" y="2299606"/>
            <a:ext cx="1085850" cy="13620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" name="Google Shape;279;p35"/>
          <p:cNvSpPr txBox="1"/>
          <p:nvPr/>
        </p:nvSpPr>
        <p:spPr>
          <a:xfrm>
            <a:off x="5910400" y="3661675"/>
            <a:ext cx="12945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900"/>
              <a:t>David Juan</a:t>
            </a:r>
            <a:endParaRPr b="1" sz="900"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476" y="113674"/>
            <a:ext cx="22860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9152" y="487988"/>
            <a:ext cx="2744850" cy="8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6"/>
          <p:cNvPicPr preferRelativeResize="0"/>
          <p:nvPr/>
        </p:nvPicPr>
        <p:blipFill rotWithShape="1">
          <a:blip r:embed="rId3">
            <a:alphaModFix/>
          </a:blip>
          <a:srcRect b="0" l="0" r="14683" t="0"/>
          <a:stretch/>
        </p:blipFill>
        <p:spPr>
          <a:xfrm>
            <a:off x="7323725" y="0"/>
            <a:ext cx="1820275" cy="27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/>
          <p:nvPr/>
        </p:nvSpPr>
        <p:spPr>
          <a:xfrm rot="-2515472">
            <a:off x="5954943" y="483423"/>
            <a:ext cx="1834615" cy="1230450"/>
          </a:xfrm>
          <a:prstGeom prst="wedgeRoundRectCallout">
            <a:avLst>
              <a:gd fmla="val 35026" name="adj1"/>
              <a:gd fmla="val 104119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200"/>
              <a:t>Any questions?</a:t>
            </a:r>
            <a:endParaRPr b="1" sz="2200"/>
          </a:p>
        </p:txBody>
      </p:sp>
      <p:sp>
        <p:nvSpPr>
          <p:cNvPr id="288" name="Google Shape;288;p36"/>
          <p:cNvSpPr/>
          <p:nvPr/>
        </p:nvSpPr>
        <p:spPr>
          <a:xfrm>
            <a:off x="906675" y="1635700"/>
            <a:ext cx="4494600" cy="82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3000">
                <a:solidFill>
                  <a:srgbClr val="000000"/>
                </a:solidFill>
              </a:rPr>
              <a:t>Thanks</a:t>
            </a:r>
            <a:r>
              <a:rPr lang="ca" sz="2200">
                <a:solidFill>
                  <a:srgbClr val="000000"/>
                </a:solidFill>
              </a:rPr>
              <a:t>!!</a:t>
            </a:r>
            <a:endParaRPr b="1" sz="2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185" y="3962675"/>
            <a:ext cx="3371624" cy="10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150"/>
            <a:ext cx="3752700" cy="47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2657" l="2789" r="0" t="0"/>
          <a:stretch/>
        </p:blipFill>
        <p:spPr>
          <a:xfrm>
            <a:off x="3986425" y="400300"/>
            <a:ext cx="4966575" cy="4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70975" y="312250"/>
            <a:ext cx="24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1200"/>
              <a:t>We observe </a:t>
            </a:r>
            <a:r>
              <a:rPr b="1" i="1" lang="ca" sz="1200"/>
              <a:t>extreme species </a:t>
            </a:r>
            <a:r>
              <a:rPr i="1" lang="ca" sz="1200"/>
              <a:t>within primate family clades </a:t>
            </a:r>
            <a:r>
              <a:rPr lang="ca" sz="1200"/>
              <a:t>(as we did with the previous dataset)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2543" l="0" r="0" t="0"/>
          <a:stretch/>
        </p:blipFill>
        <p:spPr>
          <a:xfrm>
            <a:off x="3905100" y="426000"/>
            <a:ext cx="5066851" cy="428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150"/>
            <a:ext cx="3752700" cy="47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270975" y="312250"/>
            <a:ext cx="245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1200"/>
              <a:t>We observe </a:t>
            </a:r>
            <a:r>
              <a:rPr b="1" i="1" lang="ca" sz="1200"/>
              <a:t>extreme species </a:t>
            </a:r>
            <a:r>
              <a:rPr i="1" lang="ca" sz="1200"/>
              <a:t>within primate family clades </a:t>
            </a:r>
            <a:r>
              <a:rPr lang="ca" sz="1200"/>
              <a:t>(as we did with the previous dataset)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4749700" y="258500"/>
            <a:ext cx="4260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280200" y="208900"/>
            <a:ext cx="4260300" cy="52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300"/>
              <a:t>Data quality</a:t>
            </a:r>
            <a:r>
              <a:rPr lang="ca" sz="2300"/>
              <a:t>: a </a:t>
            </a:r>
            <a:r>
              <a:rPr lang="ca" sz="2300"/>
              <a:t>new balance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80200" y="946200"/>
            <a:ext cx="8514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With the new filtering at the species level, there are two different impacts: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 Reduction at the species-level </a:t>
            </a:r>
            <a:r>
              <a:rPr b="1" lang="ca">
                <a:solidFill>
                  <a:srgbClr val="980000"/>
                </a:solidFill>
              </a:rPr>
              <a:t>accuracy</a:t>
            </a:r>
            <a:r>
              <a:rPr lang="ca"/>
              <a:t>.</a:t>
            </a:r>
            <a:r>
              <a:rPr lang="ca"/>
              <a:t> Representative species from the same genus are selected.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 Improvement of the trait dataset </a:t>
            </a:r>
            <a:r>
              <a:rPr b="1" lang="ca">
                <a:solidFill>
                  <a:srgbClr val="38761D"/>
                </a:solidFill>
              </a:rPr>
              <a:t>quality,</a:t>
            </a:r>
            <a:r>
              <a:rPr lang="ca"/>
              <a:t> with more reliable measurements as mean species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17"/>
          <p:cNvCxnSpPr/>
          <p:nvPr/>
        </p:nvCxnSpPr>
        <p:spPr>
          <a:xfrm>
            <a:off x="391775" y="1482300"/>
            <a:ext cx="2100" cy="1884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/>
          <p:nvPr/>
        </p:nvCxnSpPr>
        <p:spPr>
          <a:xfrm rot="10800000">
            <a:off x="392825" y="1926175"/>
            <a:ext cx="0" cy="189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925" y="2789775"/>
            <a:ext cx="1533399" cy="11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4129400" y="2970200"/>
            <a:ext cx="2407500" cy="824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ca">
                <a:solidFill>
                  <a:schemeClr val="dk1"/>
                </a:solidFill>
              </a:rPr>
              <a:t>10 measurements x species</a:t>
            </a:r>
            <a:r>
              <a:rPr lang="ca">
                <a:solidFill>
                  <a:schemeClr val="dk1"/>
                </a:solidFill>
              </a:rPr>
              <a:t>,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chemeClr val="dk1"/>
                </a:solidFill>
              </a:rPr>
              <a:t>balanced trade off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4749700" y="258500"/>
            <a:ext cx="42603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18"/>
          <p:cNvCxnSpPr/>
          <p:nvPr/>
        </p:nvCxnSpPr>
        <p:spPr>
          <a:xfrm>
            <a:off x="391775" y="1482300"/>
            <a:ext cx="2100" cy="1884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8"/>
          <p:cNvCxnSpPr/>
          <p:nvPr/>
        </p:nvCxnSpPr>
        <p:spPr>
          <a:xfrm rot="10800000">
            <a:off x="392825" y="1926175"/>
            <a:ext cx="0" cy="189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8"/>
          <p:cNvSpPr txBox="1"/>
          <p:nvPr/>
        </p:nvSpPr>
        <p:spPr>
          <a:xfrm>
            <a:off x="1186800" y="3078875"/>
            <a:ext cx="338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 sz="2100">
                <a:solidFill>
                  <a:srgbClr val="38761D"/>
                </a:solidFill>
              </a:rPr>
              <a:t>52 primate species</a:t>
            </a:r>
            <a:endParaRPr b="1" i="1" sz="2100">
              <a:solidFill>
                <a:srgbClr val="38761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 sz="2100">
                <a:solidFill>
                  <a:srgbClr val="351C75"/>
                </a:solidFill>
              </a:rPr>
              <a:t>14 primate families</a:t>
            </a:r>
            <a:endParaRPr b="1" i="1" sz="21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47888"/>
            <a:ext cx="3815100" cy="27086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" name="Google Shape;108;p18"/>
          <p:cNvSpPr txBox="1"/>
          <p:nvPr/>
        </p:nvSpPr>
        <p:spPr>
          <a:xfrm>
            <a:off x="280200" y="208900"/>
            <a:ext cx="4260300" cy="52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300"/>
              <a:t>Data quality</a:t>
            </a:r>
            <a:r>
              <a:rPr lang="ca" sz="2300"/>
              <a:t>: a new balance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280200" y="946200"/>
            <a:ext cx="8514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With the new filtering at the species level, there are two different impacts: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 Reduction at the species-level </a:t>
            </a:r>
            <a:r>
              <a:rPr b="1" lang="ca">
                <a:solidFill>
                  <a:srgbClr val="980000"/>
                </a:solidFill>
              </a:rPr>
              <a:t>accuracy</a:t>
            </a:r>
            <a:r>
              <a:rPr lang="ca"/>
              <a:t>. Representative species from the same genus are selected.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  Improvement of the trait dataset </a:t>
            </a:r>
            <a:r>
              <a:rPr b="1" lang="ca">
                <a:solidFill>
                  <a:srgbClr val="38761D"/>
                </a:solidFill>
              </a:rPr>
              <a:t>quality,</a:t>
            </a:r>
            <a:r>
              <a:rPr lang="ca"/>
              <a:t> with more reliable measurements as mean species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/>
        </p:nvSpPr>
        <p:spPr>
          <a:xfrm>
            <a:off x="5375675" y="1285350"/>
            <a:ext cx="341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>
                <a:solidFill>
                  <a:srgbClr val="073763"/>
                </a:solidFill>
              </a:rPr>
              <a:t>9</a:t>
            </a:r>
            <a:r>
              <a:rPr b="1" i="1" lang="ca">
                <a:solidFill>
                  <a:srgbClr val="073763"/>
                </a:solidFill>
              </a:rPr>
              <a:t> species with </a:t>
            </a:r>
            <a:endParaRPr b="1" i="1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>
                <a:solidFill>
                  <a:srgbClr val="073763"/>
                </a:solidFill>
              </a:rPr>
              <a:t>available UCSC genomes</a:t>
            </a:r>
            <a:endParaRPr b="1" i="1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>
                <a:solidFill>
                  <a:srgbClr val="1155CC"/>
                </a:solidFill>
              </a:rPr>
              <a:t>7 species with genomic data for closest genus representative</a:t>
            </a:r>
            <a:endParaRPr b="1" i="1">
              <a:solidFill>
                <a:srgbClr val="1155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>
                <a:solidFill>
                  <a:srgbClr val="6FA8DC"/>
                </a:solidFill>
              </a:rPr>
              <a:t>1 species with genomic data for closest family representative</a:t>
            </a:r>
            <a:endParaRPr b="1" i="1">
              <a:solidFill>
                <a:srgbClr val="6FA8DC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23276" cy="48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/>
          <p:nvPr/>
        </p:nvSpPr>
        <p:spPr>
          <a:xfrm>
            <a:off x="5513950" y="352400"/>
            <a:ext cx="3273900" cy="49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100"/>
              <a:t>Available Genomes</a:t>
            </a:r>
            <a:endParaRPr sz="2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01525" cy="47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5143500" y="1285350"/>
            <a:ext cx="3774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07376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ca">
                <a:solidFill>
                  <a:srgbClr val="7F6000"/>
                </a:solidFill>
              </a:rPr>
              <a:t>~37</a:t>
            </a:r>
            <a:r>
              <a:rPr b="1" i="1" lang="ca">
                <a:solidFill>
                  <a:srgbClr val="7F6000"/>
                </a:solidFill>
              </a:rPr>
              <a:t> species with genomic data for genomes coming from the </a:t>
            </a:r>
            <a:endParaRPr b="1" i="1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>
                <a:solidFill>
                  <a:srgbClr val="7F6000"/>
                </a:solidFill>
              </a:rPr>
              <a:t>Primate Sequencing Initiative Consortium (PSIC)</a:t>
            </a:r>
            <a:endParaRPr i="1">
              <a:solidFill>
                <a:srgbClr val="7F6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6FA8DC"/>
              </a:solidFill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5636125" y="352400"/>
            <a:ext cx="3151800" cy="49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100"/>
              <a:t>Eventually, adding...</a:t>
            </a:r>
            <a:endParaRPr sz="21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201" y="2547450"/>
            <a:ext cx="2197151" cy="6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0" l="0" r="0" t="5320"/>
          <a:stretch/>
        </p:blipFill>
        <p:spPr>
          <a:xfrm>
            <a:off x="214725" y="281125"/>
            <a:ext cx="4939700" cy="458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5380575" y="1440500"/>
            <a:ext cx="30558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analyzed dataset is formed by </a:t>
            </a:r>
            <a:r>
              <a:rPr b="1" i="0" lang="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1" lang="ca" sz="1600"/>
              <a:t>,</a:t>
            </a:r>
            <a:r>
              <a:rPr b="1" i="0" lang="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343 best quality transcript </a:t>
            </a:r>
            <a:r>
              <a:rPr b="0" i="0" lang="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alignments representing a human gene.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ca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has been used as our genomic dataset for trait analysis.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5513950" y="352400"/>
            <a:ext cx="3273900" cy="49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100"/>
              <a:t>Final genomic dataset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